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4" r:id="rId6"/>
    <p:sldId id="275" r:id="rId7"/>
    <p:sldId id="276" r:id="rId8"/>
    <p:sldId id="260" r:id="rId9"/>
    <p:sldId id="277" r:id="rId10"/>
    <p:sldId id="261" r:id="rId11"/>
    <p:sldId id="262" r:id="rId12"/>
    <p:sldId id="263" r:id="rId13"/>
    <p:sldId id="264" r:id="rId14"/>
    <p:sldId id="265" r:id="rId15"/>
    <p:sldId id="266" r:id="rId16"/>
    <p:sldId id="267" r:id="rId17"/>
    <p:sldId id="278" r:id="rId18"/>
    <p:sldId id="268" r:id="rId19"/>
    <p:sldId id="269" r:id="rId20"/>
    <p:sldId id="270" r:id="rId21"/>
    <p:sldId id="271" r:id="rId22"/>
    <p:sldId id="272"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2"/>
    <p:restoredTop sz="96047"/>
  </p:normalViewPr>
  <p:slideViewPr>
    <p:cSldViewPr snapToGrid="0" snapToObjects="1">
      <p:cViewPr varScale="1">
        <p:scale>
          <a:sx n="76" d="100"/>
          <a:sy n="76" d="100"/>
        </p:scale>
        <p:origin x="232" y="1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5/14/21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5/14/21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ata.world/covid-19-data-resource-hub/covid-19-case-cou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0240-778B-9E42-B8E6-53B06174B991}"/>
              </a:ext>
            </a:extLst>
          </p:cNvPr>
          <p:cNvSpPr>
            <a:spLocks noGrp="1"/>
          </p:cNvSpPr>
          <p:nvPr>
            <p:ph type="ctrTitle"/>
          </p:nvPr>
        </p:nvSpPr>
        <p:spPr>
          <a:xfrm>
            <a:off x="5318975" y="4752304"/>
            <a:ext cx="6873025" cy="1539025"/>
          </a:xfrm>
          <a:solidFill>
            <a:schemeClr val="bg1">
              <a:alpha val="65000"/>
            </a:schemeClr>
          </a:solidFill>
        </p:spPr>
        <p:txBody>
          <a:bodyPr/>
          <a:lstStyle/>
          <a:p>
            <a:r>
              <a:rPr lang="en-US" sz="4400" u="sng" dirty="0">
                <a:latin typeface="Marker Felt Thin" panose="02000400000000000000" pitchFamily="2" charset="77"/>
              </a:rPr>
              <a:t>MACHINE LEARNING PROJECT</a:t>
            </a:r>
            <a:r>
              <a:rPr lang="en-US" sz="2800" dirty="0">
                <a:latin typeface="Marker Felt Thin" panose="02000400000000000000" pitchFamily="2" charset="77"/>
              </a:rPr>
              <a:t> COVID-19 CLASSIFICATION PROJECT</a:t>
            </a:r>
            <a:br>
              <a:rPr lang="en-US" sz="2800" dirty="0">
                <a:latin typeface="Marker Felt Thin" panose="02000400000000000000" pitchFamily="2" charset="77"/>
              </a:rPr>
            </a:br>
            <a:r>
              <a:rPr lang="en-US" sz="2000" dirty="0">
                <a:latin typeface="Marker Felt Thin" panose="02000400000000000000" pitchFamily="2" charset="77"/>
              </a:rPr>
              <a:t>BY SIMI SUDHAKARAN</a:t>
            </a:r>
            <a:endParaRPr lang="en-US" sz="5400" dirty="0">
              <a:latin typeface="Marker Felt Thin" panose="02000400000000000000" pitchFamily="2" charset="77"/>
            </a:endParaRPr>
          </a:p>
        </p:txBody>
      </p:sp>
    </p:spTree>
    <p:extLst>
      <p:ext uri="{BB962C8B-B14F-4D97-AF65-F5344CB8AC3E}">
        <p14:creationId xmlns:p14="http://schemas.microsoft.com/office/powerpoint/2010/main" val="416103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56D2-CC0C-EE44-99AB-F3FCD723245B}"/>
              </a:ext>
            </a:extLst>
          </p:cNvPr>
          <p:cNvSpPr>
            <a:spLocks noGrp="1"/>
          </p:cNvSpPr>
          <p:nvPr>
            <p:ph type="title"/>
          </p:nvPr>
        </p:nvSpPr>
        <p:spPr/>
        <p:txBody>
          <a:bodyPr/>
          <a:lstStyle/>
          <a:p>
            <a:r>
              <a:rPr lang="en-US" dirty="0"/>
              <a:t>TARGET AND FEATURE VARIABLES</a:t>
            </a:r>
          </a:p>
        </p:txBody>
      </p:sp>
      <p:pic>
        <p:nvPicPr>
          <p:cNvPr id="5" name="Picture 4">
            <a:extLst>
              <a:ext uri="{FF2B5EF4-FFF2-40B4-BE49-F238E27FC236}">
                <a16:creationId xmlns:a16="http://schemas.microsoft.com/office/drawing/2014/main" id="{21D8A9B3-62E3-DC40-868A-3BA13485F98A}"/>
              </a:ext>
            </a:extLst>
          </p:cNvPr>
          <p:cNvPicPr>
            <a:picLocks noChangeAspect="1"/>
          </p:cNvPicPr>
          <p:nvPr/>
        </p:nvPicPr>
        <p:blipFill>
          <a:blip r:embed="rId2"/>
          <a:stretch>
            <a:fillRect/>
          </a:stretch>
        </p:blipFill>
        <p:spPr>
          <a:xfrm>
            <a:off x="2133600" y="1152983"/>
            <a:ext cx="7528640" cy="5471886"/>
          </a:xfrm>
          <a:prstGeom prst="rect">
            <a:avLst/>
          </a:prstGeom>
        </p:spPr>
      </p:pic>
      <p:sp>
        <p:nvSpPr>
          <p:cNvPr id="6" name="Rounded Rectangular Callout 5">
            <a:extLst>
              <a:ext uri="{FF2B5EF4-FFF2-40B4-BE49-F238E27FC236}">
                <a16:creationId xmlns:a16="http://schemas.microsoft.com/office/drawing/2014/main" id="{59FEBA93-0EAE-7347-9B11-85CA3C1343AD}"/>
              </a:ext>
            </a:extLst>
          </p:cNvPr>
          <p:cNvSpPr/>
          <p:nvPr/>
        </p:nvSpPr>
        <p:spPr>
          <a:xfrm>
            <a:off x="435429" y="1152983"/>
            <a:ext cx="1509485" cy="1270903"/>
          </a:xfrm>
          <a:prstGeom prst="wedgeRoundRectCallout">
            <a:avLst>
              <a:gd name="adj1" fmla="val 66735"/>
              <a:gd name="adj2" fmla="val -3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 : feature variable</a:t>
            </a:r>
          </a:p>
          <a:p>
            <a:pPr algn="ctr"/>
            <a:r>
              <a:rPr lang="en-US" dirty="0"/>
              <a:t>Y : Target Variable</a:t>
            </a:r>
          </a:p>
        </p:txBody>
      </p:sp>
    </p:spTree>
    <p:extLst>
      <p:ext uri="{BB962C8B-B14F-4D97-AF65-F5344CB8AC3E}">
        <p14:creationId xmlns:p14="http://schemas.microsoft.com/office/powerpoint/2010/main" val="177521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5F38-69E2-0F42-B982-5BDCFD0C4B88}"/>
              </a:ext>
            </a:extLst>
          </p:cNvPr>
          <p:cNvSpPr>
            <a:spLocks noGrp="1"/>
          </p:cNvSpPr>
          <p:nvPr>
            <p:ph type="title"/>
          </p:nvPr>
        </p:nvSpPr>
        <p:spPr/>
        <p:txBody>
          <a:bodyPr/>
          <a:lstStyle/>
          <a:p>
            <a:r>
              <a:rPr lang="en-US" dirty="0"/>
              <a:t>SCALING THE DATA</a:t>
            </a:r>
          </a:p>
        </p:txBody>
      </p:sp>
      <p:pic>
        <p:nvPicPr>
          <p:cNvPr id="5" name="Content Placeholder 4">
            <a:extLst>
              <a:ext uri="{FF2B5EF4-FFF2-40B4-BE49-F238E27FC236}">
                <a16:creationId xmlns:a16="http://schemas.microsoft.com/office/drawing/2014/main" id="{BEC8BBF3-C281-9B42-9F87-74FD84081F23}"/>
              </a:ext>
            </a:extLst>
          </p:cNvPr>
          <p:cNvPicPr>
            <a:picLocks noGrp="1" noChangeAspect="1"/>
          </p:cNvPicPr>
          <p:nvPr>
            <p:ph idx="1"/>
          </p:nvPr>
        </p:nvPicPr>
        <p:blipFill>
          <a:blip r:embed="rId2"/>
          <a:stretch>
            <a:fillRect/>
          </a:stretch>
        </p:blipFill>
        <p:spPr>
          <a:xfrm>
            <a:off x="1741713" y="1611086"/>
            <a:ext cx="7968343" cy="4034971"/>
          </a:xfrm>
        </p:spPr>
      </p:pic>
    </p:spTree>
    <p:extLst>
      <p:ext uri="{BB962C8B-B14F-4D97-AF65-F5344CB8AC3E}">
        <p14:creationId xmlns:p14="http://schemas.microsoft.com/office/powerpoint/2010/main" val="285448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61A3-E27A-D845-BBAD-6CC046D47E24}"/>
              </a:ext>
            </a:extLst>
          </p:cNvPr>
          <p:cNvSpPr>
            <a:spLocks noGrp="1"/>
          </p:cNvSpPr>
          <p:nvPr>
            <p:ph type="title"/>
          </p:nvPr>
        </p:nvSpPr>
        <p:spPr/>
        <p:txBody>
          <a:bodyPr/>
          <a:lstStyle/>
          <a:p>
            <a:r>
              <a:rPr lang="en-US" dirty="0"/>
              <a:t>PRINCIPAL COMPONENT ANALYSIS</a:t>
            </a:r>
          </a:p>
        </p:txBody>
      </p:sp>
      <p:pic>
        <p:nvPicPr>
          <p:cNvPr id="5" name="Content Placeholder 4">
            <a:extLst>
              <a:ext uri="{FF2B5EF4-FFF2-40B4-BE49-F238E27FC236}">
                <a16:creationId xmlns:a16="http://schemas.microsoft.com/office/drawing/2014/main" id="{F1A0FD32-35D4-7D41-944C-6200F673B67A}"/>
              </a:ext>
            </a:extLst>
          </p:cNvPr>
          <p:cNvPicPr>
            <a:picLocks noGrp="1" noChangeAspect="1"/>
          </p:cNvPicPr>
          <p:nvPr>
            <p:ph idx="1"/>
          </p:nvPr>
        </p:nvPicPr>
        <p:blipFill>
          <a:blip r:embed="rId2"/>
          <a:stretch>
            <a:fillRect/>
          </a:stretch>
        </p:blipFill>
        <p:spPr>
          <a:xfrm>
            <a:off x="1262743" y="1727200"/>
            <a:ext cx="7823200" cy="4165600"/>
          </a:xfrm>
        </p:spPr>
      </p:pic>
    </p:spTree>
    <p:extLst>
      <p:ext uri="{BB962C8B-B14F-4D97-AF65-F5344CB8AC3E}">
        <p14:creationId xmlns:p14="http://schemas.microsoft.com/office/powerpoint/2010/main" val="172605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09F-437E-3C42-BE8C-14ED58DAD0AA}"/>
              </a:ext>
            </a:extLst>
          </p:cNvPr>
          <p:cNvSpPr>
            <a:spLocks noGrp="1"/>
          </p:cNvSpPr>
          <p:nvPr>
            <p:ph type="title"/>
          </p:nvPr>
        </p:nvSpPr>
        <p:spPr/>
        <p:txBody>
          <a:bodyPr/>
          <a:lstStyle/>
          <a:p>
            <a:r>
              <a:rPr lang="en-US" dirty="0"/>
              <a:t>TEST AND TRAIN DATA</a:t>
            </a:r>
          </a:p>
        </p:txBody>
      </p:sp>
      <p:pic>
        <p:nvPicPr>
          <p:cNvPr id="5" name="Content Placeholder 4">
            <a:extLst>
              <a:ext uri="{FF2B5EF4-FFF2-40B4-BE49-F238E27FC236}">
                <a16:creationId xmlns:a16="http://schemas.microsoft.com/office/drawing/2014/main" id="{49C0333A-4A3D-694D-8797-9B12D697BD96}"/>
              </a:ext>
            </a:extLst>
          </p:cNvPr>
          <p:cNvPicPr>
            <a:picLocks noGrp="1" noChangeAspect="1"/>
          </p:cNvPicPr>
          <p:nvPr>
            <p:ph idx="1"/>
          </p:nvPr>
        </p:nvPicPr>
        <p:blipFill>
          <a:blip r:embed="rId2"/>
          <a:stretch>
            <a:fillRect/>
          </a:stretch>
        </p:blipFill>
        <p:spPr>
          <a:xfrm>
            <a:off x="1103312" y="1853248"/>
            <a:ext cx="9361487" cy="3620703"/>
          </a:xfrm>
        </p:spPr>
      </p:pic>
    </p:spTree>
    <p:extLst>
      <p:ext uri="{BB962C8B-B14F-4D97-AF65-F5344CB8AC3E}">
        <p14:creationId xmlns:p14="http://schemas.microsoft.com/office/powerpoint/2010/main" val="114606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C8E3-C663-E74E-9B81-D349F61F80BD}"/>
              </a:ext>
            </a:extLst>
          </p:cNvPr>
          <p:cNvSpPr>
            <a:spLocks noGrp="1"/>
          </p:cNvSpPr>
          <p:nvPr>
            <p:ph type="title"/>
          </p:nvPr>
        </p:nvSpPr>
        <p:spPr>
          <a:xfrm>
            <a:off x="689654" y="2455689"/>
            <a:ext cx="9404723" cy="1400530"/>
          </a:xfrm>
        </p:spPr>
        <p:txBody>
          <a:bodyPr/>
          <a:lstStyle/>
          <a:p>
            <a:r>
              <a:rPr lang="en-US" dirty="0"/>
              <a:t>CLASSIFICATION ALGORITHMS</a:t>
            </a:r>
          </a:p>
        </p:txBody>
      </p:sp>
    </p:spTree>
    <p:extLst>
      <p:ext uri="{BB962C8B-B14F-4D97-AF65-F5344CB8AC3E}">
        <p14:creationId xmlns:p14="http://schemas.microsoft.com/office/powerpoint/2010/main" val="4088988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A5A8-943E-BA48-923D-8A459D447E46}"/>
              </a:ext>
            </a:extLst>
          </p:cNvPr>
          <p:cNvSpPr>
            <a:spLocks noGrp="1"/>
          </p:cNvSpPr>
          <p:nvPr>
            <p:ph type="title"/>
          </p:nvPr>
        </p:nvSpPr>
        <p:spPr/>
        <p:txBody>
          <a:bodyPr/>
          <a:lstStyle/>
          <a:p>
            <a:r>
              <a:rPr lang="en-US" dirty="0"/>
              <a:t>LOGISTIC REGRESSION CLASSIFIER</a:t>
            </a:r>
          </a:p>
        </p:txBody>
      </p:sp>
      <p:pic>
        <p:nvPicPr>
          <p:cNvPr id="5" name="Content Placeholder 4">
            <a:extLst>
              <a:ext uri="{FF2B5EF4-FFF2-40B4-BE49-F238E27FC236}">
                <a16:creationId xmlns:a16="http://schemas.microsoft.com/office/drawing/2014/main" id="{52BD9F4A-7C54-4D4D-AFDB-9157AE42A0BD}"/>
              </a:ext>
            </a:extLst>
          </p:cNvPr>
          <p:cNvPicPr>
            <a:picLocks noGrp="1" noChangeAspect="1"/>
          </p:cNvPicPr>
          <p:nvPr>
            <p:ph idx="1"/>
          </p:nvPr>
        </p:nvPicPr>
        <p:blipFill>
          <a:blip r:embed="rId2"/>
          <a:stretch>
            <a:fillRect/>
          </a:stretch>
        </p:blipFill>
        <p:spPr>
          <a:xfrm>
            <a:off x="928914" y="1364343"/>
            <a:ext cx="9521372" cy="4884057"/>
          </a:xfrm>
        </p:spPr>
      </p:pic>
    </p:spTree>
    <p:extLst>
      <p:ext uri="{BB962C8B-B14F-4D97-AF65-F5344CB8AC3E}">
        <p14:creationId xmlns:p14="http://schemas.microsoft.com/office/powerpoint/2010/main" val="1923191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7E367-580F-4B4F-A1F5-01E465CDDB16}"/>
              </a:ext>
            </a:extLst>
          </p:cNvPr>
          <p:cNvSpPr>
            <a:spLocks noGrp="1"/>
          </p:cNvSpPr>
          <p:nvPr>
            <p:ph type="title"/>
          </p:nvPr>
        </p:nvSpPr>
        <p:spPr/>
        <p:txBody>
          <a:bodyPr/>
          <a:lstStyle/>
          <a:p>
            <a:r>
              <a:rPr lang="en-US" dirty="0"/>
              <a:t>K-NEAREST NEIGHBOR CLASSIFIER</a:t>
            </a:r>
          </a:p>
        </p:txBody>
      </p:sp>
      <p:pic>
        <p:nvPicPr>
          <p:cNvPr id="5" name="Content Placeholder 4">
            <a:extLst>
              <a:ext uri="{FF2B5EF4-FFF2-40B4-BE49-F238E27FC236}">
                <a16:creationId xmlns:a16="http://schemas.microsoft.com/office/drawing/2014/main" id="{D378FD02-2C0D-ED45-A63B-E9F3946615D3}"/>
              </a:ext>
            </a:extLst>
          </p:cNvPr>
          <p:cNvPicPr>
            <a:picLocks noGrp="1" noChangeAspect="1"/>
          </p:cNvPicPr>
          <p:nvPr>
            <p:ph idx="1"/>
          </p:nvPr>
        </p:nvPicPr>
        <p:blipFill>
          <a:blip r:embed="rId2"/>
          <a:stretch>
            <a:fillRect/>
          </a:stretch>
        </p:blipFill>
        <p:spPr>
          <a:xfrm>
            <a:off x="754743" y="1509486"/>
            <a:ext cx="9956800" cy="4738914"/>
          </a:xfrm>
        </p:spPr>
      </p:pic>
    </p:spTree>
    <p:extLst>
      <p:ext uri="{BB962C8B-B14F-4D97-AF65-F5344CB8AC3E}">
        <p14:creationId xmlns:p14="http://schemas.microsoft.com/office/powerpoint/2010/main" val="372983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EF6F-9A0F-DC47-9DA3-47D2671DAFDA}"/>
              </a:ext>
            </a:extLst>
          </p:cNvPr>
          <p:cNvSpPr>
            <a:spLocks noGrp="1"/>
          </p:cNvSpPr>
          <p:nvPr>
            <p:ph type="title"/>
          </p:nvPr>
        </p:nvSpPr>
        <p:spPr>
          <a:xfrm>
            <a:off x="646112" y="452718"/>
            <a:ext cx="7452860" cy="737453"/>
          </a:xfrm>
        </p:spPr>
        <p:txBody>
          <a:bodyPr/>
          <a:lstStyle/>
          <a:p>
            <a:r>
              <a:rPr lang="en-US" dirty="0"/>
              <a:t>KNN on a non-PCA dataset</a:t>
            </a:r>
          </a:p>
        </p:txBody>
      </p:sp>
      <p:pic>
        <p:nvPicPr>
          <p:cNvPr id="5" name="Picture 4">
            <a:extLst>
              <a:ext uri="{FF2B5EF4-FFF2-40B4-BE49-F238E27FC236}">
                <a16:creationId xmlns:a16="http://schemas.microsoft.com/office/drawing/2014/main" id="{394D5AB4-B4B2-8F4E-AD2F-FB0C51844D3D}"/>
              </a:ext>
            </a:extLst>
          </p:cNvPr>
          <p:cNvPicPr>
            <a:picLocks noChangeAspect="1"/>
          </p:cNvPicPr>
          <p:nvPr/>
        </p:nvPicPr>
        <p:blipFill>
          <a:blip r:embed="rId2"/>
          <a:stretch>
            <a:fillRect/>
          </a:stretch>
        </p:blipFill>
        <p:spPr>
          <a:xfrm>
            <a:off x="1054351" y="1190171"/>
            <a:ext cx="10083297" cy="5413830"/>
          </a:xfrm>
          <a:prstGeom prst="rect">
            <a:avLst/>
          </a:prstGeom>
        </p:spPr>
      </p:pic>
    </p:spTree>
    <p:extLst>
      <p:ext uri="{BB962C8B-B14F-4D97-AF65-F5344CB8AC3E}">
        <p14:creationId xmlns:p14="http://schemas.microsoft.com/office/powerpoint/2010/main" val="50095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5EEE-4551-9F40-95E3-628C50CF7BB6}"/>
              </a:ext>
            </a:extLst>
          </p:cNvPr>
          <p:cNvSpPr>
            <a:spLocks noGrp="1"/>
          </p:cNvSpPr>
          <p:nvPr>
            <p:ph type="title"/>
          </p:nvPr>
        </p:nvSpPr>
        <p:spPr/>
        <p:txBody>
          <a:bodyPr/>
          <a:lstStyle/>
          <a:p>
            <a:r>
              <a:rPr lang="en-US" dirty="0"/>
              <a:t>KERNEL SUPPORT VECTOR MACHINE CLASSIFIER</a:t>
            </a:r>
          </a:p>
        </p:txBody>
      </p:sp>
      <p:pic>
        <p:nvPicPr>
          <p:cNvPr id="5" name="Picture 4">
            <a:extLst>
              <a:ext uri="{FF2B5EF4-FFF2-40B4-BE49-F238E27FC236}">
                <a16:creationId xmlns:a16="http://schemas.microsoft.com/office/drawing/2014/main" id="{FE0BDC16-78B1-294C-AE12-C25623363242}"/>
              </a:ext>
            </a:extLst>
          </p:cNvPr>
          <p:cNvPicPr>
            <a:picLocks noChangeAspect="1"/>
          </p:cNvPicPr>
          <p:nvPr/>
        </p:nvPicPr>
        <p:blipFill>
          <a:blip r:embed="rId2"/>
          <a:stretch>
            <a:fillRect/>
          </a:stretch>
        </p:blipFill>
        <p:spPr>
          <a:xfrm>
            <a:off x="932233" y="1985735"/>
            <a:ext cx="10098623" cy="4153807"/>
          </a:xfrm>
          <a:prstGeom prst="rect">
            <a:avLst/>
          </a:prstGeom>
        </p:spPr>
      </p:pic>
    </p:spTree>
    <p:extLst>
      <p:ext uri="{BB962C8B-B14F-4D97-AF65-F5344CB8AC3E}">
        <p14:creationId xmlns:p14="http://schemas.microsoft.com/office/powerpoint/2010/main" val="1926506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88AF-4376-5240-853A-7073B9124437}"/>
              </a:ext>
            </a:extLst>
          </p:cNvPr>
          <p:cNvSpPr>
            <a:spLocks noGrp="1"/>
          </p:cNvSpPr>
          <p:nvPr>
            <p:ph type="title"/>
          </p:nvPr>
        </p:nvSpPr>
        <p:spPr/>
        <p:txBody>
          <a:bodyPr/>
          <a:lstStyle/>
          <a:p>
            <a:r>
              <a:rPr lang="en-US" dirty="0"/>
              <a:t>DECISION TREE CLASSIFIER</a:t>
            </a:r>
          </a:p>
        </p:txBody>
      </p:sp>
      <p:pic>
        <p:nvPicPr>
          <p:cNvPr id="5" name="Content Placeholder 4">
            <a:extLst>
              <a:ext uri="{FF2B5EF4-FFF2-40B4-BE49-F238E27FC236}">
                <a16:creationId xmlns:a16="http://schemas.microsoft.com/office/drawing/2014/main" id="{4D656B63-7C24-C540-90FE-F5D0A0A3FFE3}"/>
              </a:ext>
            </a:extLst>
          </p:cNvPr>
          <p:cNvPicPr>
            <a:picLocks noGrp="1" noChangeAspect="1"/>
          </p:cNvPicPr>
          <p:nvPr>
            <p:ph idx="1"/>
          </p:nvPr>
        </p:nvPicPr>
        <p:blipFill>
          <a:blip r:embed="rId2"/>
          <a:stretch>
            <a:fillRect/>
          </a:stretch>
        </p:blipFill>
        <p:spPr>
          <a:xfrm>
            <a:off x="783770" y="1190171"/>
            <a:ext cx="10377716" cy="5181600"/>
          </a:xfrm>
        </p:spPr>
      </p:pic>
    </p:spTree>
    <p:extLst>
      <p:ext uri="{BB962C8B-B14F-4D97-AF65-F5344CB8AC3E}">
        <p14:creationId xmlns:p14="http://schemas.microsoft.com/office/powerpoint/2010/main" val="3308030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456D-4219-1C49-9523-ED8E35B1E3AE}"/>
              </a:ext>
            </a:extLst>
          </p:cNvPr>
          <p:cNvSpPr>
            <a:spLocks noGrp="1"/>
          </p:cNvSpPr>
          <p:nvPr>
            <p:ph type="title"/>
          </p:nvPr>
        </p:nvSpPr>
        <p:spPr>
          <a:xfrm>
            <a:off x="646111" y="452718"/>
            <a:ext cx="9404723" cy="940653"/>
          </a:xfrm>
        </p:spPr>
        <p:txBody>
          <a:bodyPr/>
          <a:lstStyle/>
          <a:p>
            <a:r>
              <a:rPr lang="en-US" dirty="0"/>
              <a:t>PROJECT OVERVIEW</a:t>
            </a:r>
          </a:p>
        </p:txBody>
      </p:sp>
      <p:sp>
        <p:nvSpPr>
          <p:cNvPr id="3" name="Content Placeholder 2">
            <a:extLst>
              <a:ext uri="{FF2B5EF4-FFF2-40B4-BE49-F238E27FC236}">
                <a16:creationId xmlns:a16="http://schemas.microsoft.com/office/drawing/2014/main" id="{1CE1A45C-3081-0847-B436-1B12F3828ECE}"/>
              </a:ext>
            </a:extLst>
          </p:cNvPr>
          <p:cNvSpPr>
            <a:spLocks noGrp="1"/>
          </p:cNvSpPr>
          <p:nvPr>
            <p:ph idx="1"/>
          </p:nvPr>
        </p:nvSpPr>
        <p:spPr>
          <a:xfrm>
            <a:off x="1075265" y="1559433"/>
            <a:ext cx="6472164" cy="4449481"/>
          </a:xfrm>
        </p:spPr>
        <p:txBody>
          <a:bodyPr/>
          <a:lstStyle/>
          <a:p>
            <a:pPr marL="0" indent="0">
              <a:buNone/>
            </a:pPr>
            <a:r>
              <a:rPr lang="en-US" dirty="0"/>
              <a:t>The new coronavirus disease(COVID-19) has caused more than 33million illnesses and ~600k deaths in the U.S. as of May 14, 2021 according to data from John Hopkins University. Although now the death rate in US has been going down significantly because of the availability of the highly efficient Vaccinations. 119Million people have been fully vaccinated which is close to 36.3% of the US population and 47% have received the first dose. Lets go through the statistics and machine learning classification algorithms to actually calculate this using the last 5months data.</a:t>
            </a:r>
          </a:p>
        </p:txBody>
      </p:sp>
      <p:pic>
        <p:nvPicPr>
          <p:cNvPr id="5" name="Picture 4">
            <a:extLst>
              <a:ext uri="{FF2B5EF4-FFF2-40B4-BE49-F238E27FC236}">
                <a16:creationId xmlns:a16="http://schemas.microsoft.com/office/drawing/2014/main" id="{6AE877A4-EAC2-4449-A280-219E2377C045}"/>
              </a:ext>
            </a:extLst>
          </p:cNvPr>
          <p:cNvPicPr>
            <a:picLocks noChangeAspect="1"/>
          </p:cNvPicPr>
          <p:nvPr/>
        </p:nvPicPr>
        <p:blipFill>
          <a:blip r:embed="rId2"/>
          <a:stretch>
            <a:fillRect/>
          </a:stretch>
        </p:blipFill>
        <p:spPr>
          <a:xfrm>
            <a:off x="7547428" y="1559434"/>
            <a:ext cx="3410857" cy="3056110"/>
          </a:xfrm>
          <a:prstGeom prst="rect">
            <a:avLst/>
          </a:prstGeom>
        </p:spPr>
      </p:pic>
      <p:pic>
        <p:nvPicPr>
          <p:cNvPr id="7" name="Picture 6">
            <a:extLst>
              <a:ext uri="{FF2B5EF4-FFF2-40B4-BE49-F238E27FC236}">
                <a16:creationId xmlns:a16="http://schemas.microsoft.com/office/drawing/2014/main" id="{C4BC8A25-1671-B041-8D66-BD4304B6D527}"/>
              </a:ext>
            </a:extLst>
          </p:cNvPr>
          <p:cNvPicPr>
            <a:picLocks noChangeAspect="1"/>
          </p:cNvPicPr>
          <p:nvPr/>
        </p:nvPicPr>
        <p:blipFill>
          <a:blip r:embed="rId3"/>
          <a:stretch>
            <a:fillRect/>
          </a:stretch>
        </p:blipFill>
        <p:spPr>
          <a:xfrm>
            <a:off x="7547428" y="4688114"/>
            <a:ext cx="3410857" cy="1320799"/>
          </a:xfrm>
          <a:prstGeom prst="rect">
            <a:avLst/>
          </a:prstGeom>
        </p:spPr>
      </p:pic>
    </p:spTree>
    <p:extLst>
      <p:ext uri="{BB962C8B-B14F-4D97-AF65-F5344CB8AC3E}">
        <p14:creationId xmlns:p14="http://schemas.microsoft.com/office/powerpoint/2010/main" val="2866369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EA609-11A4-EC45-B54B-8519914219DC}"/>
              </a:ext>
            </a:extLst>
          </p:cNvPr>
          <p:cNvSpPr>
            <a:spLocks noGrp="1"/>
          </p:cNvSpPr>
          <p:nvPr>
            <p:ph type="title"/>
          </p:nvPr>
        </p:nvSpPr>
        <p:spPr/>
        <p:txBody>
          <a:bodyPr/>
          <a:lstStyle/>
          <a:p>
            <a:r>
              <a:rPr lang="en-US" dirty="0"/>
              <a:t>RANDOM FOREST CLASSIFIER</a:t>
            </a:r>
          </a:p>
        </p:txBody>
      </p:sp>
      <p:pic>
        <p:nvPicPr>
          <p:cNvPr id="5" name="Content Placeholder 4">
            <a:extLst>
              <a:ext uri="{FF2B5EF4-FFF2-40B4-BE49-F238E27FC236}">
                <a16:creationId xmlns:a16="http://schemas.microsoft.com/office/drawing/2014/main" id="{52AD2D34-BF31-5A4C-B2EB-B76FE72564AC}"/>
              </a:ext>
            </a:extLst>
          </p:cNvPr>
          <p:cNvPicPr>
            <a:picLocks noGrp="1" noChangeAspect="1"/>
          </p:cNvPicPr>
          <p:nvPr>
            <p:ph idx="1"/>
          </p:nvPr>
        </p:nvPicPr>
        <p:blipFill>
          <a:blip r:embed="rId2"/>
          <a:stretch>
            <a:fillRect/>
          </a:stretch>
        </p:blipFill>
        <p:spPr>
          <a:xfrm>
            <a:off x="798286" y="1393371"/>
            <a:ext cx="10058400" cy="4869543"/>
          </a:xfrm>
        </p:spPr>
      </p:pic>
    </p:spTree>
    <p:extLst>
      <p:ext uri="{BB962C8B-B14F-4D97-AF65-F5344CB8AC3E}">
        <p14:creationId xmlns:p14="http://schemas.microsoft.com/office/powerpoint/2010/main" val="3106993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35E7-CC8E-4C47-8F6F-65048CA6227D}"/>
              </a:ext>
            </a:extLst>
          </p:cNvPr>
          <p:cNvSpPr>
            <a:spLocks noGrp="1"/>
          </p:cNvSpPr>
          <p:nvPr>
            <p:ph type="title"/>
          </p:nvPr>
        </p:nvSpPr>
        <p:spPr/>
        <p:txBody>
          <a:bodyPr/>
          <a:lstStyle/>
          <a:p>
            <a:r>
              <a:rPr lang="en-US" dirty="0"/>
              <a:t>ENSEMBLING METHOD: ADABOOST ALGORITHM</a:t>
            </a:r>
          </a:p>
        </p:txBody>
      </p:sp>
      <p:pic>
        <p:nvPicPr>
          <p:cNvPr id="5" name="Content Placeholder 4">
            <a:extLst>
              <a:ext uri="{FF2B5EF4-FFF2-40B4-BE49-F238E27FC236}">
                <a16:creationId xmlns:a16="http://schemas.microsoft.com/office/drawing/2014/main" id="{DEA56F72-0448-E64C-A5FE-F423B5659B8E}"/>
              </a:ext>
            </a:extLst>
          </p:cNvPr>
          <p:cNvPicPr>
            <a:picLocks noGrp="1" noChangeAspect="1"/>
          </p:cNvPicPr>
          <p:nvPr>
            <p:ph idx="1"/>
          </p:nvPr>
        </p:nvPicPr>
        <p:blipFill>
          <a:blip r:embed="rId2"/>
          <a:stretch>
            <a:fillRect/>
          </a:stretch>
        </p:blipFill>
        <p:spPr>
          <a:xfrm>
            <a:off x="754742" y="2067153"/>
            <a:ext cx="9724572" cy="4195762"/>
          </a:xfrm>
        </p:spPr>
      </p:pic>
    </p:spTree>
    <p:extLst>
      <p:ext uri="{BB962C8B-B14F-4D97-AF65-F5344CB8AC3E}">
        <p14:creationId xmlns:p14="http://schemas.microsoft.com/office/powerpoint/2010/main" val="1009499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A232-9666-EA45-909E-0C15D4DDE9F8}"/>
              </a:ext>
            </a:extLst>
          </p:cNvPr>
          <p:cNvSpPr>
            <a:spLocks noGrp="1"/>
          </p:cNvSpPr>
          <p:nvPr>
            <p:ph type="title"/>
          </p:nvPr>
        </p:nvSpPr>
        <p:spPr/>
        <p:txBody>
          <a:bodyPr/>
          <a:lstStyle/>
          <a:p>
            <a:r>
              <a:rPr lang="en-US" dirty="0"/>
              <a:t>COMPARING ALL THE ACCURACIES</a:t>
            </a:r>
          </a:p>
        </p:txBody>
      </p:sp>
      <p:graphicFrame>
        <p:nvGraphicFramePr>
          <p:cNvPr id="4" name="Content Placeholder 3">
            <a:extLst>
              <a:ext uri="{FF2B5EF4-FFF2-40B4-BE49-F238E27FC236}">
                <a16:creationId xmlns:a16="http://schemas.microsoft.com/office/drawing/2014/main" id="{64586288-8FAA-6B40-A2D8-246257196154}"/>
              </a:ext>
            </a:extLst>
          </p:cNvPr>
          <p:cNvGraphicFramePr>
            <a:graphicFrameLocks noGrp="1"/>
          </p:cNvGraphicFramePr>
          <p:nvPr>
            <p:ph idx="1"/>
            <p:extLst>
              <p:ext uri="{D42A27DB-BD31-4B8C-83A1-F6EECF244321}">
                <p14:modId xmlns:p14="http://schemas.microsoft.com/office/powerpoint/2010/main" val="3928707242"/>
              </p:ext>
            </p:extLst>
          </p:nvPr>
        </p:nvGraphicFramePr>
        <p:xfrm>
          <a:off x="1103313" y="2052637"/>
          <a:ext cx="9564687" cy="3259842"/>
        </p:xfrm>
        <a:graphic>
          <a:graphicData uri="http://schemas.openxmlformats.org/drawingml/2006/table">
            <a:tbl>
              <a:tblPr firstRow="1" bandRow="1">
                <a:tableStyleId>{5C22544A-7EE6-4342-B048-85BDC9FD1C3A}</a:tableStyleId>
              </a:tblPr>
              <a:tblGrid>
                <a:gridCol w="868657">
                  <a:extLst>
                    <a:ext uri="{9D8B030D-6E8A-4147-A177-3AD203B41FA5}">
                      <a16:colId xmlns:a16="http://schemas.microsoft.com/office/drawing/2014/main" val="2290522061"/>
                    </a:ext>
                  </a:extLst>
                </a:gridCol>
                <a:gridCol w="5740946">
                  <a:extLst>
                    <a:ext uri="{9D8B030D-6E8A-4147-A177-3AD203B41FA5}">
                      <a16:colId xmlns:a16="http://schemas.microsoft.com/office/drawing/2014/main" val="274097964"/>
                    </a:ext>
                  </a:extLst>
                </a:gridCol>
                <a:gridCol w="2955084">
                  <a:extLst>
                    <a:ext uri="{9D8B030D-6E8A-4147-A177-3AD203B41FA5}">
                      <a16:colId xmlns:a16="http://schemas.microsoft.com/office/drawing/2014/main" val="2943656678"/>
                    </a:ext>
                  </a:extLst>
                </a:gridCol>
              </a:tblGrid>
              <a:tr h="436627">
                <a:tc>
                  <a:txBody>
                    <a:bodyPr/>
                    <a:lstStyle/>
                    <a:p>
                      <a:r>
                        <a:rPr lang="en-US" dirty="0" err="1"/>
                        <a:t>S.No</a:t>
                      </a:r>
                      <a:endParaRPr lang="en-US" dirty="0"/>
                    </a:p>
                  </a:txBody>
                  <a:tcPr/>
                </a:tc>
                <a:tc>
                  <a:txBody>
                    <a:bodyPr/>
                    <a:lstStyle/>
                    <a:p>
                      <a:r>
                        <a:rPr lang="en-US" dirty="0"/>
                        <a:t>CLASSIFICATION ALGORITHM</a:t>
                      </a:r>
                    </a:p>
                  </a:txBody>
                  <a:tcPr/>
                </a:tc>
                <a:tc>
                  <a:txBody>
                    <a:bodyPr/>
                    <a:lstStyle/>
                    <a:p>
                      <a:r>
                        <a:rPr lang="en-US" dirty="0"/>
                        <a:t>ACCURACY SCORE</a:t>
                      </a:r>
                    </a:p>
                  </a:txBody>
                  <a:tcPr/>
                </a:tc>
                <a:extLst>
                  <a:ext uri="{0D108BD9-81ED-4DB2-BD59-A6C34878D82A}">
                    <a16:rowId xmlns:a16="http://schemas.microsoft.com/office/drawing/2014/main" val="1835604939"/>
                  </a:ext>
                </a:extLst>
              </a:tr>
              <a:tr h="436627">
                <a:tc>
                  <a:txBody>
                    <a:bodyPr/>
                    <a:lstStyle/>
                    <a:p>
                      <a:r>
                        <a:rPr lang="en-US" dirty="0"/>
                        <a:t>1</a:t>
                      </a:r>
                    </a:p>
                  </a:txBody>
                  <a:tcPr/>
                </a:tc>
                <a:tc>
                  <a:txBody>
                    <a:bodyPr/>
                    <a:lstStyle/>
                    <a:p>
                      <a:r>
                        <a:rPr lang="en-US" dirty="0"/>
                        <a:t>Logistic Regression Classifier</a:t>
                      </a:r>
                    </a:p>
                  </a:txBody>
                  <a:tcPr/>
                </a:tc>
                <a:tc>
                  <a:txBody>
                    <a:bodyPr/>
                    <a:lstStyle/>
                    <a:p>
                      <a:r>
                        <a:rPr lang="en-US" dirty="0"/>
                        <a:t>88.94%</a:t>
                      </a:r>
                    </a:p>
                  </a:txBody>
                  <a:tcPr/>
                </a:tc>
                <a:extLst>
                  <a:ext uri="{0D108BD9-81ED-4DB2-BD59-A6C34878D82A}">
                    <a16:rowId xmlns:a16="http://schemas.microsoft.com/office/drawing/2014/main" val="2530852947"/>
                  </a:ext>
                </a:extLst>
              </a:tr>
              <a:tr h="436627">
                <a:tc>
                  <a:txBody>
                    <a:bodyPr/>
                    <a:lstStyle/>
                    <a:p>
                      <a:r>
                        <a:rPr lang="en-US" dirty="0"/>
                        <a:t>2</a:t>
                      </a:r>
                    </a:p>
                  </a:txBody>
                  <a:tcPr/>
                </a:tc>
                <a:tc>
                  <a:txBody>
                    <a:bodyPr/>
                    <a:lstStyle/>
                    <a:p>
                      <a:r>
                        <a:rPr lang="en-US" dirty="0"/>
                        <a:t>K-Nearest Neighbor Classifier</a:t>
                      </a:r>
                    </a:p>
                  </a:txBody>
                  <a:tcPr/>
                </a:tc>
                <a:tc>
                  <a:txBody>
                    <a:bodyPr/>
                    <a:lstStyle/>
                    <a:p>
                      <a:r>
                        <a:rPr lang="en-US" dirty="0"/>
                        <a:t>99.95%</a:t>
                      </a:r>
                    </a:p>
                    <a:p>
                      <a:r>
                        <a:rPr lang="en-US" dirty="0"/>
                        <a:t>85%(non-scaled data)</a:t>
                      </a:r>
                    </a:p>
                  </a:txBody>
                  <a:tcPr/>
                </a:tc>
                <a:extLst>
                  <a:ext uri="{0D108BD9-81ED-4DB2-BD59-A6C34878D82A}">
                    <a16:rowId xmlns:a16="http://schemas.microsoft.com/office/drawing/2014/main" val="2791210459"/>
                  </a:ext>
                </a:extLst>
              </a:tr>
              <a:tr h="436627">
                <a:tc>
                  <a:txBody>
                    <a:bodyPr/>
                    <a:lstStyle/>
                    <a:p>
                      <a:r>
                        <a:rPr lang="en-US" dirty="0"/>
                        <a:t>3</a:t>
                      </a:r>
                    </a:p>
                  </a:txBody>
                  <a:tcPr/>
                </a:tc>
                <a:tc>
                  <a:txBody>
                    <a:bodyPr/>
                    <a:lstStyle/>
                    <a:p>
                      <a:r>
                        <a:rPr lang="en-US" dirty="0"/>
                        <a:t>Kernel Support Vector Machine Classifier</a:t>
                      </a:r>
                    </a:p>
                  </a:txBody>
                  <a:tcPr/>
                </a:tc>
                <a:tc>
                  <a:txBody>
                    <a:bodyPr/>
                    <a:lstStyle/>
                    <a:p>
                      <a:r>
                        <a:rPr lang="en-US" dirty="0"/>
                        <a:t>99.98%</a:t>
                      </a:r>
                    </a:p>
                  </a:txBody>
                  <a:tcPr/>
                </a:tc>
                <a:extLst>
                  <a:ext uri="{0D108BD9-81ED-4DB2-BD59-A6C34878D82A}">
                    <a16:rowId xmlns:a16="http://schemas.microsoft.com/office/drawing/2014/main" val="2324354390"/>
                  </a:ext>
                </a:extLst>
              </a:tr>
              <a:tr h="436627">
                <a:tc>
                  <a:txBody>
                    <a:bodyPr/>
                    <a:lstStyle/>
                    <a:p>
                      <a:r>
                        <a:rPr lang="en-US" dirty="0"/>
                        <a:t>4</a:t>
                      </a:r>
                    </a:p>
                  </a:txBody>
                  <a:tcPr/>
                </a:tc>
                <a:tc>
                  <a:txBody>
                    <a:bodyPr/>
                    <a:lstStyle/>
                    <a:p>
                      <a:r>
                        <a:rPr lang="en-US" dirty="0"/>
                        <a:t>Decision Tree Classifier</a:t>
                      </a:r>
                    </a:p>
                  </a:txBody>
                  <a:tcPr/>
                </a:tc>
                <a:tc>
                  <a:txBody>
                    <a:bodyPr/>
                    <a:lstStyle/>
                    <a:p>
                      <a:r>
                        <a:rPr lang="en-US" dirty="0"/>
                        <a:t>94.19%</a:t>
                      </a:r>
                    </a:p>
                  </a:txBody>
                  <a:tcPr/>
                </a:tc>
                <a:extLst>
                  <a:ext uri="{0D108BD9-81ED-4DB2-BD59-A6C34878D82A}">
                    <a16:rowId xmlns:a16="http://schemas.microsoft.com/office/drawing/2014/main" val="39718216"/>
                  </a:ext>
                </a:extLst>
              </a:tr>
              <a:tr h="436627">
                <a:tc>
                  <a:txBody>
                    <a:bodyPr/>
                    <a:lstStyle/>
                    <a:p>
                      <a:r>
                        <a:rPr lang="en-US" dirty="0"/>
                        <a:t>5</a:t>
                      </a:r>
                    </a:p>
                  </a:txBody>
                  <a:tcPr/>
                </a:tc>
                <a:tc>
                  <a:txBody>
                    <a:bodyPr/>
                    <a:lstStyle/>
                    <a:p>
                      <a:r>
                        <a:rPr lang="en-US" dirty="0"/>
                        <a:t>Random Forest Classifier</a:t>
                      </a:r>
                    </a:p>
                  </a:txBody>
                  <a:tcPr/>
                </a:tc>
                <a:tc>
                  <a:txBody>
                    <a:bodyPr/>
                    <a:lstStyle/>
                    <a:p>
                      <a:r>
                        <a:rPr lang="en-US" dirty="0"/>
                        <a:t>100%</a:t>
                      </a:r>
                    </a:p>
                  </a:txBody>
                  <a:tcPr/>
                </a:tc>
                <a:extLst>
                  <a:ext uri="{0D108BD9-81ED-4DB2-BD59-A6C34878D82A}">
                    <a16:rowId xmlns:a16="http://schemas.microsoft.com/office/drawing/2014/main" val="1877931936"/>
                  </a:ext>
                </a:extLst>
              </a:tr>
              <a:tr h="436627">
                <a:tc>
                  <a:txBody>
                    <a:bodyPr/>
                    <a:lstStyle/>
                    <a:p>
                      <a:r>
                        <a:rPr lang="en-US" dirty="0"/>
                        <a:t>6</a:t>
                      </a:r>
                    </a:p>
                  </a:txBody>
                  <a:tcPr/>
                </a:tc>
                <a:tc>
                  <a:txBody>
                    <a:bodyPr/>
                    <a:lstStyle/>
                    <a:p>
                      <a:r>
                        <a:rPr lang="en-US" dirty="0"/>
                        <a:t>Ensemble: </a:t>
                      </a:r>
                      <a:r>
                        <a:rPr lang="en-US" dirty="0" err="1"/>
                        <a:t>Adaboost</a:t>
                      </a:r>
                      <a:endParaRPr lang="en-US" dirty="0"/>
                    </a:p>
                  </a:txBody>
                  <a:tcPr/>
                </a:tc>
                <a:tc>
                  <a:txBody>
                    <a:bodyPr/>
                    <a:lstStyle/>
                    <a:p>
                      <a:r>
                        <a:rPr lang="en-US" dirty="0"/>
                        <a:t>100%</a:t>
                      </a:r>
                    </a:p>
                  </a:txBody>
                  <a:tcPr/>
                </a:tc>
                <a:extLst>
                  <a:ext uri="{0D108BD9-81ED-4DB2-BD59-A6C34878D82A}">
                    <a16:rowId xmlns:a16="http://schemas.microsoft.com/office/drawing/2014/main" val="3218414899"/>
                  </a:ext>
                </a:extLst>
              </a:tr>
            </a:tbl>
          </a:graphicData>
        </a:graphic>
      </p:graphicFrame>
    </p:spTree>
    <p:extLst>
      <p:ext uri="{BB962C8B-B14F-4D97-AF65-F5344CB8AC3E}">
        <p14:creationId xmlns:p14="http://schemas.microsoft.com/office/powerpoint/2010/main" val="366356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F60B-4DBD-B446-B2CD-335742E603F3}"/>
              </a:ext>
            </a:extLst>
          </p:cNvPr>
          <p:cNvSpPr>
            <a:spLocks noGrp="1"/>
          </p:cNvSpPr>
          <p:nvPr>
            <p:ph type="title"/>
          </p:nvPr>
        </p:nvSpPr>
        <p:spPr>
          <a:xfrm>
            <a:off x="718682" y="2571804"/>
            <a:ext cx="9404723" cy="1400530"/>
          </a:xfrm>
        </p:spPr>
        <p:txBody>
          <a:bodyPr/>
          <a:lstStyle/>
          <a:p>
            <a:r>
              <a:rPr lang="en-US" dirty="0"/>
              <a:t>THANK YOU!!</a:t>
            </a:r>
          </a:p>
        </p:txBody>
      </p:sp>
    </p:spTree>
    <p:extLst>
      <p:ext uri="{BB962C8B-B14F-4D97-AF65-F5344CB8AC3E}">
        <p14:creationId xmlns:p14="http://schemas.microsoft.com/office/powerpoint/2010/main" val="57100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0289-F388-3244-B41A-D70DC4876C47}"/>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CA9C8B3D-0248-7743-98EA-5BF62DB58D6C}"/>
              </a:ext>
            </a:extLst>
          </p:cNvPr>
          <p:cNvSpPr>
            <a:spLocks noGrp="1"/>
          </p:cNvSpPr>
          <p:nvPr>
            <p:ph idx="1"/>
          </p:nvPr>
        </p:nvSpPr>
        <p:spPr>
          <a:xfrm>
            <a:off x="1132341" y="1341719"/>
            <a:ext cx="9187317" cy="1604682"/>
          </a:xfrm>
        </p:spPr>
        <p:txBody>
          <a:bodyPr/>
          <a:lstStyle/>
          <a:p>
            <a:r>
              <a:rPr lang="en-US" dirty="0"/>
              <a:t>Data from </a:t>
            </a:r>
            <a:r>
              <a:rPr lang="en-US" dirty="0" err="1"/>
              <a:t>Data.World</a:t>
            </a:r>
            <a:r>
              <a:rPr lang="en-US" dirty="0"/>
              <a:t>(Health) :</a:t>
            </a:r>
          </a:p>
          <a:p>
            <a:pPr marL="0" indent="0">
              <a:buNone/>
            </a:pPr>
            <a:r>
              <a:rPr lang="en-US" dirty="0">
                <a:hlinkClick r:id="rId2"/>
              </a:rPr>
              <a:t>https://data.world/covid-19-data-resource-hub/covid-19-case-counts</a:t>
            </a:r>
            <a:endParaRPr lang="en-US" dirty="0"/>
          </a:p>
          <a:p>
            <a:pPr>
              <a:buFont typeface="Wingdings" pitchFamily="2" charset="2"/>
              <a:buChar char="Ø"/>
            </a:pPr>
            <a:r>
              <a:rPr lang="en-US" dirty="0"/>
              <a:t>Shape of the dataset (248083, 15):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3879C88-2371-F64C-94BC-EF90F88D5E3C}"/>
              </a:ext>
            </a:extLst>
          </p:cNvPr>
          <p:cNvPicPr>
            <a:picLocks noChangeAspect="1"/>
          </p:cNvPicPr>
          <p:nvPr/>
        </p:nvPicPr>
        <p:blipFill>
          <a:blip r:embed="rId3"/>
          <a:stretch>
            <a:fillRect/>
          </a:stretch>
        </p:blipFill>
        <p:spPr>
          <a:xfrm>
            <a:off x="2394857" y="2609851"/>
            <a:ext cx="6923313" cy="3892550"/>
          </a:xfrm>
          <a:prstGeom prst="rect">
            <a:avLst/>
          </a:prstGeom>
        </p:spPr>
      </p:pic>
    </p:spTree>
    <p:extLst>
      <p:ext uri="{BB962C8B-B14F-4D97-AF65-F5344CB8AC3E}">
        <p14:creationId xmlns:p14="http://schemas.microsoft.com/office/powerpoint/2010/main" val="376230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AEA-25A3-6748-BB3B-3FD3F6A8ADF1}"/>
              </a:ext>
            </a:extLst>
          </p:cNvPr>
          <p:cNvSpPr>
            <a:spLocks noGrp="1"/>
          </p:cNvSpPr>
          <p:nvPr>
            <p:ph type="title"/>
          </p:nvPr>
        </p:nvSpPr>
        <p:spPr/>
        <p:txBody>
          <a:bodyPr/>
          <a:lstStyle/>
          <a:p>
            <a:r>
              <a:rPr lang="en-US" dirty="0"/>
              <a:t>LIBRARIES USED</a:t>
            </a:r>
          </a:p>
        </p:txBody>
      </p:sp>
      <p:sp>
        <p:nvSpPr>
          <p:cNvPr id="3" name="Content Placeholder 2">
            <a:extLst>
              <a:ext uri="{FF2B5EF4-FFF2-40B4-BE49-F238E27FC236}">
                <a16:creationId xmlns:a16="http://schemas.microsoft.com/office/drawing/2014/main" id="{AE74A989-A176-1249-AD8D-03B78A8CD279}"/>
              </a:ext>
            </a:extLst>
          </p:cNvPr>
          <p:cNvSpPr>
            <a:spLocks noGrp="1"/>
          </p:cNvSpPr>
          <p:nvPr>
            <p:ph idx="1"/>
          </p:nvPr>
        </p:nvSpPr>
        <p:spPr>
          <a:xfrm>
            <a:off x="1103312" y="1219200"/>
            <a:ext cx="8946541" cy="5029199"/>
          </a:xfrm>
        </p:spPr>
        <p:txBody>
          <a:bodyPr>
            <a:normAutofit fontScale="77500" lnSpcReduction="20000"/>
          </a:bodyPr>
          <a:lstStyle/>
          <a:p>
            <a:r>
              <a:rPr lang="en-US" dirty="0" err="1"/>
              <a:t>Numpy</a:t>
            </a:r>
            <a:endParaRPr lang="en-US" dirty="0"/>
          </a:p>
          <a:p>
            <a:r>
              <a:rPr lang="en-US" dirty="0"/>
              <a:t>Pandas</a:t>
            </a:r>
          </a:p>
          <a:p>
            <a:r>
              <a:rPr lang="en-US" dirty="0"/>
              <a:t>Matplotlib</a:t>
            </a:r>
          </a:p>
          <a:p>
            <a:r>
              <a:rPr lang="en-US" dirty="0"/>
              <a:t>Seaborn</a:t>
            </a:r>
          </a:p>
          <a:p>
            <a:r>
              <a:rPr lang="en-US" dirty="0" err="1"/>
              <a:t>Scikit</a:t>
            </a:r>
            <a:r>
              <a:rPr lang="en-US" dirty="0"/>
              <a:t> Learn:</a:t>
            </a:r>
          </a:p>
          <a:p>
            <a:pPr lvl="1"/>
            <a:r>
              <a:rPr lang="en-US" dirty="0"/>
              <a:t>Standard Scalar</a:t>
            </a:r>
          </a:p>
          <a:p>
            <a:pPr lvl="1"/>
            <a:r>
              <a:rPr lang="en-US" dirty="0"/>
              <a:t>PCA</a:t>
            </a:r>
          </a:p>
          <a:p>
            <a:pPr lvl="1"/>
            <a:r>
              <a:rPr lang="en-US" dirty="0"/>
              <a:t>Train Test Spilt</a:t>
            </a:r>
          </a:p>
          <a:p>
            <a:pPr lvl="1"/>
            <a:r>
              <a:rPr lang="en-US" dirty="0"/>
              <a:t>Logistic Regression</a:t>
            </a:r>
          </a:p>
          <a:p>
            <a:pPr lvl="1"/>
            <a:r>
              <a:rPr lang="en-US" dirty="0" err="1"/>
              <a:t>GridSearchCV</a:t>
            </a:r>
            <a:endParaRPr lang="en-US" dirty="0"/>
          </a:p>
          <a:p>
            <a:pPr lvl="1"/>
            <a:r>
              <a:rPr lang="en-US" dirty="0" err="1"/>
              <a:t>KNeighborClassifier</a:t>
            </a:r>
            <a:endParaRPr lang="en-US" dirty="0"/>
          </a:p>
          <a:p>
            <a:pPr lvl="1"/>
            <a:r>
              <a:rPr lang="en-US" dirty="0"/>
              <a:t>SVC</a:t>
            </a:r>
          </a:p>
          <a:p>
            <a:pPr lvl="1"/>
            <a:r>
              <a:rPr lang="en-US" dirty="0"/>
              <a:t>Decision Tree</a:t>
            </a:r>
          </a:p>
          <a:p>
            <a:pPr lvl="1"/>
            <a:r>
              <a:rPr lang="en-US" dirty="0"/>
              <a:t>Random Forest Classifier</a:t>
            </a:r>
          </a:p>
          <a:p>
            <a:pPr lvl="1"/>
            <a:r>
              <a:rPr lang="en-US" dirty="0" err="1"/>
              <a:t>Adaboost</a:t>
            </a:r>
            <a:endParaRPr lang="en-US" dirty="0"/>
          </a:p>
          <a:p>
            <a:pPr lvl="1"/>
            <a:r>
              <a:rPr lang="en-US" dirty="0"/>
              <a:t>Accuracy</a:t>
            </a:r>
          </a:p>
          <a:p>
            <a:pPr lvl="1"/>
            <a:endParaRPr lang="en-US" dirty="0"/>
          </a:p>
        </p:txBody>
      </p:sp>
    </p:spTree>
    <p:extLst>
      <p:ext uri="{BB962C8B-B14F-4D97-AF65-F5344CB8AC3E}">
        <p14:creationId xmlns:p14="http://schemas.microsoft.com/office/powerpoint/2010/main" val="278888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6DFD-68FC-D64B-A417-AFAB8C787C02}"/>
              </a:ext>
            </a:extLst>
          </p:cNvPr>
          <p:cNvSpPr>
            <a:spLocks noGrp="1"/>
          </p:cNvSpPr>
          <p:nvPr>
            <p:ph type="title"/>
          </p:nvPr>
        </p:nvSpPr>
        <p:spPr>
          <a:xfrm>
            <a:off x="646111" y="452718"/>
            <a:ext cx="9404723" cy="810025"/>
          </a:xfrm>
        </p:spPr>
        <p:txBody>
          <a:bodyPr/>
          <a:lstStyle/>
          <a:p>
            <a:r>
              <a:rPr lang="en-US" dirty="0"/>
              <a:t>IMPORTING THE DATASET</a:t>
            </a:r>
          </a:p>
        </p:txBody>
      </p:sp>
      <p:pic>
        <p:nvPicPr>
          <p:cNvPr id="7" name="Picture 6">
            <a:extLst>
              <a:ext uri="{FF2B5EF4-FFF2-40B4-BE49-F238E27FC236}">
                <a16:creationId xmlns:a16="http://schemas.microsoft.com/office/drawing/2014/main" id="{B77711B0-6D85-AD48-8DB0-CD9286E0DE97}"/>
              </a:ext>
            </a:extLst>
          </p:cNvPr>
          <p:cNvPicPr>
            <a:picLocks noChangeAspect="1"/>
          </p:cNvPicPr>
          <p:nvPr/>
        </p:nvPicPr>
        <p:blipFill>
          <a:blip r:embed="rId2"/>
          <a:stretch>
            <a:fillRect/>
          </a:stretch>
        </p:blipFill>
        <p:spPr>
          <a:xfrm>
            <a:off x="646111" y="1944914"/>
            <a:ext cx="11134046" cy="3657599"/>
          </a:xfrm>
          <a:prstGeom prst="rect">
            <a:avLst/>
          </a:prstGeom>
        </p:spPr>
      </p:pic>
    </p:spTree>
    <p:extLst>
      <p:ext uri="{BB962C8B-B14F-4D97-AF65-F5344CB8AC3E}">
        <p14:creationId xmlns:p14="http://schemas.microsoft.com/office/powerpoint/2010/main" val="414984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CF7F-DBDD-A743-AF9E-5FBB83ED291A}"/>
              </a:ext>
            </a:extLst>
          </p:cNvPr>
          <p:cNvSpPr>
            <a:spLocks noGrp="1"/>
          </p:cNvSpPr>
          <p:nvPr>
            <p:ph type="title"/>
          </p:nvPr>
        </p:nvSpPr>
        <p:spPr>
          <a:xfrm>
            <a:off x="646111" y="452718"/>
            <a:ext cx="9404723" cy="882596"/>
          </a:xfrm>
        </p:spPr>
        <p:txBody>
          <a:bodyPr/>
          <a:lstStyle/>
          <a:p>
            <a:r>
              <a:rPr lang="en-US" dirty="0"/>
              <a:t>DATA PREPROCESSING</a:t>
            </a:r>
          </a:p>
        </p:txBody>
      </p:sp>
      <p:pic>
        <p:nvPicPr>
          <p:cNvPr id="6" name="Picture 5">
            <a:extLst>
              <a:ext uri="{FF2B5EF4-FFF2-40B4-BE49-F238E27FC236}">
                <a16:creationId xmlns:a16="http://schemas.microsoft.com/office/drawing/2014/main" id="{16ADBEB3-AA06-D44E-AB56-EFA6F13E096D}"/>
              </a:ext>
            </a:extLst>
          </p:cNvPr>
          <p:cNvPicPr>
            <a:picLocks noChangeAspect="1"/>
          </p:cNvPicPr>
          <p:nvPr/>
        </p:nvPicPr>
        <p:blipFill>
          <a:blip r:embed="rId2"/>
          <a:stretch>
            <a:fillRect/>
          </a:stretch>
        </p:blipFill>
        <p:spPr>
          <a:xfrm>
            <a:off x="2416853" y="1806246"/>
            <a:ext cx="7220632" cy="4380000"/>
          </a:xfrm>
          <a:prstGeom prst="rect">
            <a:avLst/>
          </a:prstGeom>
        </p:spPr>
      </p:pic>
      <p:sp>
        <p:nvSpPr>
          <p:cNvPr id="7" name="TextBox 6">
            <a:extLst>
              <a:ext uri="{FF2B5EF4-FFF2-40B4-BE49-F238E27FC236}">
                <a16:creationId xmlns:a16="http://schemas.microsoft.com/office/drawing/2014/main" id="{6CB987DB-B9B3-F94F-8778-8FF0F38D810A}"/>
              </a:ext>
            </a:extLst>
          </p:cNvPr>
          <p:cNvSpPr txBox="1"/>
          <p:nvPr/>
        </p:nvSpPr>
        <p:spPr>
          <a:xfrm>
            <a:off x="747711" y="1335314"/>
            <a:ext cx="2590774" cy="369332"/>
          </a:xfrm>
          <a:prstGeom prst="rect">
            <a:avLst/>
          </a:prstGeom>
          <a:noFill/>
        </p:spPr>
        <p:txBody>
          <a:bodyPr wrap="none" rtlCol="0">
            <a:spAutoFit/>
          </a:bodyPr>
          <a:lstStyle/>
          <a:p>
            <a:r>
              <a:rPr lang="en-US" dirty="0"/>
              <a:t>Checking for the nulls</a:t>
            </a:r>
          </a:p>
        </p:txBody>
      </p:sp>
    </p:spTree>
    <p:extLst>
      <p:ext uri="{BB962C8B-B14F-4D97-AF65-F5344CB8AC3E}">
        <p14:creationId xmlns:p14="http://schemas.microsoft.com/office/powerpoint/2010/main" val="327119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2704-B3F4-DD4E-9A8C-9E8FFABE2747}"/>
              </a:ext>
            </a:extLst>
          </p:cNvPr>
          <p:cNvSpPr>
            <a:spLocks noGrp="1"/>
          </p:cNvSpPr>
          <p:nvPr>
            <p:ph type="title"/>
          </p:nvPr>
        </p:nvSpPr>
        <p:spPr>
          <a:xfrm>
            <a:off x="760185" y="554317"/>
            <a:ext cx="8325758" cy="795511"/>
          </a:xfrm>
        </p:spPr>
        <p:txBody>
          <a:bodyPr/>
          <a:lstStyle/>
          <a:p>
            <a:r>
              <a:rPr lang="en-US" sz="2800" dirty="0"/>
              <a:t>Filtering the dataset</a:t>
            </a:r>
          </a:p>
        </p:txBody>
      </p:sp>
      <p:pic>
        <p:nvPicPr>
          <p:cNvPr id="4" name="Picture 3">
            <a:extLst>
              <a:ext uri="{FF2B5EF4-FFF2-40B4-BE49-F238E27FC236}">
                <a16:creationId xmlns:a16="http://schemas.microsoft.com/office/drawing/2014/main" id="{EC719F77-B208-8E47-8D05-95C6785604D9}"/>
              </a:ext>
            </a:extLst>
          </p:cNvPr>
          <p:cNvPicPr>
            <a:picLocks noChangeAspect="1"/>
          </p:cNvPicPr>
          <p:nvPr/>
        </p:nvPicPr>
        <p:blipFill>
          <a:blip r:embed="rId2"/>
          <a:stretch>
            <a:fillRect/>
          </a:stretch>
        </p:blipFill>
        <p:spPr>
          <a:xfrm>
            <a:off x="1490435" y="1424667"/>
            <a:ext cx="8775701" cy="885372"/>
          </a:xfrm>
          <a:prstGeom prst="rect">
            <a:avLst/>
          </a:prstGeom>
        </p:spPr>
      </p:pic>
      <p:pic>
        <p:nvPicPr>
          <p:cNvPr id="6" name="Picture 5">
            <a:extLst>
              <a:ext uri="{FF2B5EF4-FFF2-40B4-BE49-F238E27FC236}">
                <a16:creationId xmlns:a16="http://schemas.microsoft.com/office/drawing/2014/main" id="{EEC872F5-CAF0-4C4A-95A5-947F719072F3}"/>
              </a:ext>
            </a:extLst>
          </p:cNvPr>
          <p:cNvPicPr>
            <a:picLocks noChangeAspect="1"/>
          </p:cNvPicPr>
          <p:nvPr/>
        </p:nvPicPr>
        <p:blipFill>
          <a:blip r:embed="rId3"/>
          <a:stretch>
            <a:fillRect/>
          </a:stretch>
        </p:blipFill>
        <p:spPr>
          <a:xfrm>
            <a:off x="2264229" y="2569028"/>
            <a:ext cx="7387771" cy="3674836"/>
          </a:xfrm>
          <a:prstGeom prst="rect">
            <a:avLst/>
          </a:prstGeom>
        </p:spPr>
      </p:pic>
    </p:spTree>
    <p:extLst>
      <p:ext uri="{BB962C8B-B14F-4D97-AF65-F5344CB8AC3E}">
        <p14:creationId xmlns:p14="http://schemas.microsoft.com/office/powerpoint/2010/main" val="177382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E87E-A488-A045-90F4-2FF6A11D7683}"/>
              </a:ext>
            </a:extLst>
          </p:cNvPr>
          <p:cNvSpPr>
            <a:spLocks noGrp="1"/>
          </p:cNvSpPr>
          <p:nvPr>
            <p:ph type="title"/>
          </p:nvPr>
        </p:nvSpPr>
        <p:spPr/>
        <p:txBody>
          <a:bodyPr/>
          <a:lstStyle/>
          <a:p>
            <a:r>
              <a:rPr lang="en-US" dirty="0"/>
              <a:t>FEATURE CORRELATION</a:t>
            </a:r>
          </a:p>
        </p:txBody>
      </p:sp>
      <p:pic>
        <p:nvPicPr>
          <p:cNvPr id="11" name="Picture 10">
            <a:extLst>
              <a:ext uri="{FF2B5EF4-FFF2-40B4-BE49-F238E27FC236}">
                <a16:creationId xmlns:a16="http://schemas.microsoft.com/office/drawing/2014/main" id="{70D1289C-0979-354F-8959-61778F1624C3}"/>
              </a:ext>
            </a:extLst>
          </p:cNvPr>
          <p:cNvPicPr>
            <a:picLocks noChangeAspect="1"/>
          </p:cNvPicPr>
          <p:nvPr/>
        </p:nvPicPr>
        <p:blipFill>
          <a:blip r:embed="rId2"/>
          <a:stretch>
            <a:fillRect/>
          </a:stretch>
        </p:blipFill>
        <p:spPr>
          <a:xfrm>
            <a:off x="1407887" y="1248229"/>
            <a:ext cx="8882742" cy="5413828"/>
          </a:xfrm>
          <a:prstGeom prst="rect">
            <a:avLst/>
          </a:prstGeom>
        </p:spPr>
      </p:pic>
      <p:sp>
        <p:nvSpPr>
          <p:cNvPr id="12" name="Rounded Rectangular Callout 11">
            <a:extLst>
              <a:ext uri="{FF2B5EF4-FFF2-40B4-BE49-F238E27FC236}">
                <a16:creationId xmlns:a16="http://schemas.microsoft.com/office/drawing/2014/main" id="{E67C6A36-6DC2-ED45-A91E-0C8E80CA50F2}"/>
              </a:ext>
            </a:extLst>
          </p:cNvPr>
          <p:cNvSpPr/>
          <p:nvPr/>
        </p:nvSpPr>
        <p:spPr>
          <a:xfrm>
            <a:off x="0" y="3265714"/>
            <a:ext cx="1553030" cy="1175657"/>
          </a:xfrm>
          <a:prstGeom prst="wedgeRoundRectCallout">
            <a:avLst>
              <a:gd name="adj1" fmla="val 67081"/>
              <a:gd name="adj2" fmla="val 106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Highly correlated features</a:t>
            </a:r>
          </a:p>
        </p:txBody>
      </p:sp>
    </p:spTree>
    <p:extLst>
      <p:ext uri="{BB962C8B-B14F-4D97-AF65-F5344CB8AC3E}">
        <p14:creationId xmlns:p14="http://schemas.microsoft.com/office/powerpoint/2010/main" val="157940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D2E5-FB64-DE4E-8F87-98C8FBCF1EB8}"/>
              </a:ext>
            </a:extLst>
          </p:cNvPr>
          <p:cNvSpPr>
            <a:spLocks noGrp="1"/>
          </p:cNvSpPr>
          <p:nvPr>
            <p:ph type="title"/>
          </p:nvPr>
        </p:nvSpPr>
        <p:spPr/>
        <p:txBody>
          <a:bodyPr/>
          <a:lstStyle/>
          <a:p>
            <a:r>
              <a:rPr lang="en-US" dirty="0"/>
              <a:t>CONVERTING CATEGORICAL VARIABLES TO DUMMY VARIABLES</a:t>
            </a:r>
          </a:p>
        </p:txBody>
      </p:sp>
      <p:pic>
        <p:nvPicPr>
          <p:cNvPr id="5" name="Picture 4">
            <a:extLst>
              <a:ext uri="{FF2B5EF4-FFF2-40B4-BE49-F238E27FC236}">
                <a16:creationId xmlns:a16="http://schemas.microsoft.com/office/drawing/2014/main" id="{FA79915C-03AC-B443-B588-CEA838E2084E}"/>
              </a:ext>
            </a:extLst>
          </p:cNvPr>
          <p:cNvPicPr>
            <a:picLocks noChangeAspect="1"/>
          </p:cNvPicPr>
          <p:nvPr/>
        </p:nvPicPr>
        <p:blipFill>
          <a:blip r:embed="rId2"/>
          <a:stretch>
            <a:fillRect/>
          </a:stretch>
        </p:blipFill>
        <p:spPr>
          <a:xfrm>
            <a:off x="928914" y="1853248"/>
            <a:ext cx="9855200" cy="4823323"/>
          </a:xfrm>
          <a:prstGeom prst="rect">
            <a:avLst/>
          </a:prstGeom>
        </p:spPr>
      </p:pic>
      <p:sp>
        <p:nvSpPr>
          <p:cNvPr id="6" name="Rounded Rectangular Callout 5">
            <a:extLst>
              <a:ext uri="{FF2B5EF4-FFF2-40B4-BE49-F238E27FC236}">
                <a16:creationId xmlns:a16="http://schemas.microsoft.com/office/drawing/2014/main" id="{43FDC5BA-DCED-4744-A782-136D6354A3FD}"/>
              </a:ext>
            </a:extLst>
          </p:cNvPr>
          <p:cNvSpPr/>
          <p:nvPr/>
        </p:nvSpPr>
        <p:spPr>
          <a:xfrm>
            <a:off x="4789714" y="5312228"/>
            <a:ext cx="1741715" cy="493486"/>
          </a:xfrm>
          <a:prstGeom prst="wedgeRoundRectCallout">
            <a:avLst>
              <a:gd name="adj1" fmla="val -67499"/>
              <a:gd name="adj2" fmla="val -492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True/False to 1/0s</a:t>
            </a:r>
          </a:p>
        </p:txBody>
      </p:sp>
    </p:spTree>
    <p:extLst>
      <p:ext uri="{BB962C8B-B14F-4D97-AF65-F5344CB8AC3E}">
        <p14:creationId xmlns:p14="http://schemas.microsoft.com/office/powerpoint/2010/main" val="3636067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1332</TotalTime>
  <Words>307</Words>
  <Application>Microsoft Macintosh PowerPoint</Application>
  <PresentationFormat>Widescreen</PresentationFormat>
  <Paragraphs>70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Century Gothic</vt:lpstr>
      <vt:lpstr>Marker Felt Thin</vt:lpstr>
      <vt:lpstr>Wingdings</vt:lpstr>
      <vt:lpstr>Wingdings 3</vt:lpstr>
      <vt:lpstr>Ion</vt:lpstr>
      <vt:lpstr>MACHINE LEARNING PROJECT COVID-19 CLASSIFICATION PROJECT BY SIMI SUDHAKARAN</vt:lpstr>
      <vt:lpstr>PROJECT OVERVIEW</vt:lpstr>
      <vt:lpstr>DATASET</vt:lpstr>
      <vt:lpstr>LIBRARIES USED</vt:lpstr>
      <vt:lpstr>IMPORTING THE DATASET</vt:lpstr>
      <vt:lpstr>DATA PREPROCESSING</vt:lpstr>
      <vt:lpstr>Filtering the dataset</vt:lpstr>
      <vt:lpstr>FEATURE CORRELATION</vt:lpstr>
      <vt:lpstr>CONVERTING CATEGORICAL VARIABLES TO DUMMY VARIABLES</vt:lpstr>
      <vt:lpstr>TARGET AND FEATURE VARIABLES</vt:lpstr>
      <vt:lpstr>SCALING THE DATA</vt:lpstr>
      <vt:lpstr>PRINCIPAL COMPONENT ANALYSIS</vt:lpstr>
      <vt:lpstr>TEST AND TRAIN DATA</vt:lpstr>
      <vt:lpstr>CLASSIFICATION ALGORITHMS</vt:lpstr>
      <vt:lpstr>LOGISTIC REGRESSION CLASSIFIER</vt:lpstr>
      <vt:lpstr>K-NEAREST NEIGHBOR CLASSIFIER</vt:lpstr>
      <vt:lpstr>KNN on a non-PCA dataset</vt:lpstr>
      <vt:lpstr>KERNEL SUPPORT VECTOR MACHINE CLASSIFIER</vt:lpstr>
      <vt:lpstr>DECISION TREE CLASSIFIER</vt:lpstr>
      <vt:lpstr>RANDOM FOREST CLASSIFIER</vt:lpstr>
      <vt:lpstr>ENSEMBLING METHOD: ADABOOST ALGORITHM</vt:lpstr>
      <vt:lpstr>COMPARING ALL THE ACCURACIES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COVID-19 CLASSIFICATION PROJECT BY SIMI SUDHAKARAN</dc:title>
  <dc:creator>Simi Sudhakaran</dc:creator>
  <cp:lastModifiedBy>Simi Sudhakaran</cp:lastModifiedBy>
  <cp:revision>24</cp:revision>
  <dcterms:created xsi:type="dcterms:W3CDTF">2021-05-14T23:25:18Z</dcterms:created>
  <dcterms:modified xsi:type="dcterms:W3CDTF">2021-05-15T21:38:10Z</dcterms:modified>
</cp:coreProperties>
</file>